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7" r:id="rId2"/>
    <p:sldId id="262" r:id="rId3"/>
    <p:sldId id="261" r:id="rId4"/>
    <p:sldId id="266" r:id="rId5"/>
    <p:sldId id="296" r:id="rId6"/>
    <p:sldId id="298" r:id="rId7"/>
    <p:sldId id="299" r:id="rId8"/>
    <p:sldId id="300" r:id="rId9"/>
    <p:sldId id="301" r:id="rId10"/>
    <p:sldId id="302" r:id="rId11"/>
    <p:sldId id="281" r:id="rId12"/>
    <p:sldId id="278" r:id="rId13"/>
    <p:sldId id="303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8" autoAdjust="0"/>
    <p:restoredTop sz="94660"/>
  </p:normalViewPr>
  <p:slideViewPr>
    <p:cSldViewPr>
      <p:cViewPr varScale="1">
        <p:scale>
          <a:sx n="112" d="100"/>
          <a:sy n="112" d="100"/>
        </p:scale>
        <p:origin x="-15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5E97944-C332-4B1B-B199-D00C5A27C1C1}" type="datetimeFigureOut">
              <a:rPr lang="en-US"/>
              <a:pPr>
                <a:defRPr/>
              </a:pPr>
              <a:t>5/2/2017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AD45586-7191-4168-9DAC-922F5F890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173689-4B48-4711-823F-CCBAD596032F}" type="slidenum">
              <a:rPr lang="en-US">
                <a:latin typeface="Arial" pitchFamily="34" charset="0"/>
                <a:cs typeface="Arial" pitchFamily="34" charset="0"/>
              </a:rPr>
              <a:pPr/>
              <a:t>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25E31-2EED-4116-8ABA-AA64F11A733C}" type="datetimeFigureOut">
              <a:rPr lang="en-US"/>
              <a:pPr>
                <a:defRPr/>
              </a:pPr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6D9F6-C049-4974-A70A-B8B230C689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45AE2-1B87-4127-997A-3EC19EDE87A4}" type="datetimeFigureOut">
              <a:rPr lang="en-US"/>
              <a:pPr>
                <a:defRPr/>
              </a:pPr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FB6C0-D89A-4CB8-A722-A03676A652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CF5DF-F14A-4869-8698-0C6FEC175808}" type="datetimeFigureOut">
              <a:rPr lang="en-US"/>
              <a:pPr>
                <a:defRPr/>
              </a:pPr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7BAE6-6AFA-45B2-B9ED-39337F0FD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83EF8-69A4-4842-9E43-579F92FCE243}" type="datetimeFigureOut">
              <a:rPr lang="en-US"/>
              <a:pPr>
                <a:defRPr/>
              </a:pPr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10E63-23C6-415A-9A75-A98907A640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FA09D-0FE5-46D7-BB6B-A67508F4538A}" type="datetimeFigureOut">
              <a:rPr lang="en-US"/>
              <a:pPr>
                <a:defRPr/>
              </a:pPr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D9634-FAC6-4401-ADC6-A079E058F9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2D283-2102-4CA1-BC33-39A3E13B1697}" type="datetimeFigureOut">
              <a:rPr lang="en-US"/>
              <a:pPr>
                <a:defRPr/>
              </a:pPr>
              <a:t>5/2/2017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703F7-92DA-4A73-A557-52D15D9767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8206F-9D18-4D64-9FFA-A8CA12A2D0A8}" type="datetimeFigureOut">
              <a:rPr lang="en-US"/>
              <a:pPr>
                <a:defRPr/>
              </a:pPr>
              <a:t>5/2/2017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DADAC-F885-4988-9C92-F1618D8C1F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5794D-A529-47CA-ABC1-F5BE9EC1182A}" type="datetimeFigureOut">
              <a:rPr lang="en-US"/>
              <a:pPr>
                <a:defRPr/>
              </a:pPr>
              <a:t>5/2/2017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8200B-8C07-441A-A5CD-610E8834FE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1A8C0-76DD-4D9E-B57F-D07491580D00}" type="datetimeFigureOut">
              <a:rPr lang="en-US"/>
              <a:pPr>
                <a:defRPr/>
              </a:pPr>
              <a:t>5/2/2017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59AF8-0BCC-42F4-A832-A80E61A4BF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8379-BEA6-47DD-965C-B8A2092258F5}" type="datetimeFigureOut">
              <a:rPr lang="en-US"/>
              <a:pPr>
                <a:defRPr/>
              </a:pPr>
              <a:t>5/2/2017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8942B-4B6B-4A58-8ACE-8F15C01CAE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23659-56BC-494A-B174-8F4891F36C7F}" type="datetimeFigureOut">
              <a:rPr lang="en-US"/>
              <a:pPr>
                <a:defRPr/>
              </a:pPr>
              <a:t>5/2/2017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56307-8DC9-49BB-AC65-2CC1D29D5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CBB472-53D3-4D14-B0A6-3D6493ABE5AB}" type="datetimeFigureOut">
              <a:rPr lang="en-US"/>
              <a:pPr>
                <a:defRPr/>
              </a:pPr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7FD3EB-19C2-4CF0-8BBA-11F681FCE1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2598738"/>
            <a:ext cx="914400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en-US" sz="3600" b="1" dirty="0">
                <a:latin typeface="+mj-lt"/>
                <a:cs typeface="Gotham Book" pitchFamily="2" charset="0"/>
              </a:rPr>
              <a:t>Champions Advisory Board Webinar</a:t>
            </a:r>
          </a:p>
          <a:p>
            <a:pPr algn="ctr" eaLnBrk="0" hangingPunct="0">
              <a:lnSpc>
                <a:spcPct val="150000"/>
              </a:lnSpc>
              <a:defRPr/>
            </a:pPr>
            <a:r>
              <a:rPr lang="en-US" sz="3600" dirty="0">
                <a:latin typeface="+mj-lt"/>
                <a:cs typeface="Gotham Book" pitchFamily="2" charset="0"/>
              </a:rPr>
              <a:t>“</a:t>
            </a:r>
            <a:r>
              <a:rPr lang="en-US" sz="2800" dirty="0">
                <a:latin typeface="+mj-lt"/>
                <a:cs typeface="Arial" charset="0"/>
              </a:rPr>
              <a:t>Fundraising at Your School</a:t>
            </a:r>
            <a:r>
              <a:rPr lang="en-US" sz="3600" dirty="0">
                <a:latin typeface="+mj-lt"/>
                <a:cs typeface="Gotham Book" pitchFamily="2" charset="0"/>
              </a:rPr>
              <a:t>”</a:t>
            </a:r>
          </a:p>
          <a:p>
            <a:pPr eaLnBrk="0" hangingPunct="0">
              <a:defRPr/>
            </a:pPr>
            <a:endParaRPr lang="en-US" dirty="0">
              <a:latin typeface="+mj-lt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762000"/>
            <a:ext cx="3048000" cy="8874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3009900" y="5562600"/>
            <a:ext cx="3124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>
                <a:latin typeface="Gotham Book" pitchFamily="2" charset="0"/>
              </a:rPr>
              <a:t>Kelvin Gentles</a:t>
            </a:r>
          </a:p>
          <a:p>
            <a:pPr algn="ctr"/>
            <a:r>
              <a:rPr lang="en-US" sz="2200">
                <a:latin typeface="Gotham Book" pitchFamily="2" charset="0"/>
              </a:rPr>
              <a:t>May 2,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Major Donor Fundraising Cont’d</a:t>
            </a:r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Stewardship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/>
              <a:t>Let the donor know that their gift has made a difference 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/>
              <a:t>Responsibly manage their funds and demonstrate effective reporting, transparency, and oversight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/>
              <a:t>Equally important to personally engage the donor. Be in touch often and get to know their philanthropic motivations, family, etc</a:t>
            </a:r>
          </a:p>
          <a:p>
            <a:pPr lvl="1">
              <a:buFont typeface="Courier New" pitchFamily="49" charset="0"/>
              <a:buChar char="o"/>
            </a:pPr>
            <a:endParaRPr lang="en-US" smtClean="0"/>
          </a:p>
          <a:p>
            <a:pPr lvl="1">
              <a:buFont typeface="Courier New" pitchFamily="49" charset="0"/>
              <a:buChar char="o"/>
            </a:pP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8153400" cy="1298575"/>
          </a:xfrm>
        </p:spPr>
        <p:txBody>
          <a:bodyPr/>
          <a:lstStyle/>
          <a:p>
            <a:pPr eaLnBrk="1" hangingPunct="1"/>
            <a:r>
              <a:rPr lang="en-US" sz="4800" smtClean="0"/>
              <a:t>Donor Recognition</a:t>
            </a:r>
          </a:p>
        </p:txBody>
      </p:sp>
      <p:sp>
        <p:nvSpPr>
          <p:cNvPr id="12291" name="Subtitle 4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239000" cy="6858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en-US" sz="2600" smtClean="0">
                <a:solidFill>
                  <a:schemeClr val="tx1"/>
                </a:solidFill>
              </a:rPr>
              <a:t>Thank donors in a special way.  For example:</a:t>
            </a:r>
          </a:p>
          <a:p>
            <a:pPr algn="just" eaLnBrk="1" hangingPunct="1">
              <a:spcBef>
                <a:spcPct val="0"/>
              </a:spcBef>
            </a:pPr>
            <a:endParaRPr lang="en-US" sz="1100" smtClean="0">
              <a:solidFill>
                <a:schemeClr val="tx1"/>
              </a:solidFill>
            </a:endParaRPr>
          </a:p>
          <a:p>
            <a:pPr algn="just" eaLnBrk="1" hangingPunct="1">
              <a:spcBef>
                <a:spcPct val="0"/>
              </a:spcBef>
            </a:pPr>
            <a:endParaRPr lang="en-US" sz="2600" smtClean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3124200"/>
          <a:ext cx="7467600" cy="1752600"/>
        </p:xfrm>
        <a:graphic>
          <a:graphicData uri="http://schemas.openxmlformats.org/drawingml/2006/table">
            <a:tbl>
              <a:tblPr/>
              <a:tblGrid>
                <a:gridCol w="1156819"/>
                <a:gridCol w="2407690"/>
                <a:gridCol w="3903091"/>
              </a:tblGrid>
              <a:tr h="350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Gift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 Action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  Example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l" fontAlgn="t">
                        <a:buClr>
                          <a:srgbClr val="000000"/>
                        </a:buClr>
                        <a:buSzPts val="1800"/>
                        <a:buFont typeface="Calibri"/>
                        <a:buChar char="$"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500+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Call to thank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l" fontAlgn="t">
                        <a:buClr>
                          <a:srgbClr val="000000"/>
                        </a:buClr>
                        <a:buSzPts val="1800"/>
                        <a:buFont typeface="Calibri"/>
                        <a:buChar char="$"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2,500+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Send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something special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Principal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letter, student painting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l" fontAlgn="t">
                        <a:buClr>
                          <a:srgbClr val="000000"/>
                        </a:buClr>
                        <a:buSzPts val="1800"/>
                        <a:buFont typeface="Calibri"/>
                        <a:buChar char="$"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5,000+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Send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interim update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Written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report, phone call, school tour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l" fontAlgn="t">
                        <a:buClr>
                          <a:srgbClr val="000000"/>
                        </a:buClr>
                        <a:buSzPts val="1800"/>
                        <a:buFont typeface="Calibri"/>
                        <a:buChar char="$"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15,000+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Extra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special recognition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Letter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from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Principal &amp; Superintendant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153400" cy="1298575"/>
          </a:xfrm>
        </p:spPr>
        <p:txBody>
          <a:bodyPr/>
          <a:lstStyle/>
          <a:p>
            <a:pPr eaLnBrk="1" hangingPunct="1"/>
            <a:r>
              <a:rPr lang="en-US" smtClean="0"/>
              <a:t>Planning</a:t>
            </a:r>
          </a:p>
        </p:txBody>
      </p:sp>
      <p:sp>
        <p:nvSpPr>
          <p:cNvPr id="27651" name="Subtitle 4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772400" cy="3048000"/>
          </a:xfrm>
        </p:spPr>
        <p:txBody>
          <a:bodyPr/>
          <a:lstStyle/>
          <a:p>
            <a:pPr marL="346075" indent="-346075" algn="l" eaLnBrk="1" hangingPunct="1">
              <a:buFont typeface="Arial" charset="0"/>
              <a:buChar char="•"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346075" indent="-346075" algn="l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Take time this summer to scrub your data</a:t>
            </a:r>
          </a:p>
          <a:p>
            <a:pPr marL="346075" indent="-346075" algn="l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Data should be constantly updated</a:t>
            </a:r>
          </a:p>
          <a:p>
            <a:pPr marL="346075" indent="-346075" algn="l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Use student volunteers!</a:t>
            </a:r>
            <a:endParaRPr lang="en-US" i="1" dirty="0" smtClean="0">
              <a:solidFill>
                <a:schemeClr val="tx1"/>
              </a:solidFill>
              <a:latin typeface="+mj-lt"/>
            </a:endParaRPr>
          </a:p>
          <a:p>
            <a:pPr marL="346075" indent="-346075" algn="l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Remember to use schools in your region as a resource – share ideas and best practices!  </a:t>
            </a:r>
            <a:endParaRPr lang="en-US" i="1" dirty="0" smtClean="0">
              <a:solidFill>
                <a:schemeClr val="tx1"/>
              </a:solidFill>
              <a:latin typeface="+mj-lt"/>
            </a:endParaRPr>
          </a:p>
          <a:p>
            <a:pPr marL="346075" indent="-346075" algn="l" eaLnBrk="1" hangingPunct="1">
              <a:buFont typeface="Arial" charset="0"/>
              <a:buChar char="•"/>
              <a:defRPr/>
            </a:pPr>
            <a:endParaRPr lang="en-US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r>
              <a:rPr lang="en-US" sz="5400" b="1" smtClean="0"/>
              <a:t>Thank you!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934200" cy="2971800"/>
          </a:xfrm>
        </p:spPr>
        <p:txBody>
          <a:bodyPr rtlCol="0">
            <a:normAutofit/>
          </a:bodyPr>
          <a:lstStyle/>
          <a:p>
            <a:pPr marL="346075" indent="-346075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Create a fundraising team</a:t>
            </a:r>
          </a:p>
          <a:p>
            <a:pPr marL="346075" indent="-346075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Write a case for support</a:t>
            </a:r>
          </a:p>
          <a:p>
            <a:pPr marL="346075" indent="-346075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Set your fundraising goal</a:t>
            </a:r>
          </a:p>
          <a:p>
            <a:pPr marL="346075" indent="-346075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Knowing your constituents</a:t>
            </a:r>
          </a:p>
          <a:p>
            <a:pPr marL="346075" indent="-346075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Major donor fundraising</a:t>
            </a:r>
          </a:p>
          <a:p>
            <a:pPr marL="346075" indent="-346075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5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8153400" cy="1298575"/>
          </a:xfrm>
        </p:spPr>
        <p:txBody>
          <a:bodyPr/>
          <a:lstStyle/>
          <a:p>
            <a:pPr eaLnBrk="1" hangingPunct="1"/>
            <a:r>
              <a:rPr lang="en-US" smtClean="0"/>
              <a:t>Getting Started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153400" cy="1298575"/>
          </a:xfrm>
        </p:spPr>
        <p:txBody>
          <a:bodyPr/>
          <a:lstStyle/>
          <a:p>
            <a:pPr eaLnBrk="1" hangingPunct="1"/>
            <a:r>
              <a:rPr lang="en-US" smtClean="0"/>
              <a:t>Fundraising Team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2133600"/>
            <a:ext cx="8077200" cy="3581400"/>
          </a:xfrm>
        </p:spPr>
        <p:txBody>
          <a:bodyPr rtlCol="0">
            <a:normAutofit/>
          </a:bodyPr>
          <a:lstStyle/>
          <a:p>
            <a:pPr marL="568325" indent="-346075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Board members, principal, administration</a:t>
            </a:r>
          </a:p>
          <a:p>
            <a:pPr marL="568325" indent="-346075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Plan special events</a:t>
            </a:r>
          </a:p>
          <a:p>
            <a:pPr marL="568325" indent="-346075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Organize prospect/donor outreach</a:t>
            </a:r>
          </a:p>
          <a:p>
            <a:pPr marL="568325" indent="-346075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Track fundraising results</a:t>
            </a:r>
          </a:p>
          <a:p>
            <a:pPr marL="568325" indent="-346075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Keep the board informed on ongoing initiatives and barriers to success</a:t>
            </a:r>
          </a:p>
          <a:p>
            <a:pPr marL="568325" indent="-346075" algn="l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346075" indent="-346075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33400" y="606425"/>
            <a:ext cx="8153400" cy="1298575"/>
          </a:xfrm>
        </p:spPr>
        <p:txBody>
          <a:bodyPr/>
          <a:lstStyle/>
          <a:p>
            <a:pPr eaLnBrk="1" hangingPunct="1"/>
            <a:r>
              <a:rPr lang="en-US" smtClean="0"/>
              <a:t>Write a Case for Support</a:t>
            </a:r>
          </a:p>
        </p:txBody>
      </p:sp>
      <p:sp>
        <p:nvSpPr>
          <p:cNvPr id="5123" name="Subtitle 4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620000" cy="3581400"/>
          </a:xfrm>
        </p:spPr>
        <p:txBody>
          <a:bodyPr/>
          <a:lstStyle/>
          <a:p>
            <a:pPr marL="346075" indent="-346075" algn="l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Clear and compelling narrative</a:t>
            </a:r>
          </a:p>
          <a:p>
            <a:pPr marL="346075" indent="-346075" algn="l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Define the school’s vision for the future</a:t>
            </a:r>
          </a:p>
          <a:p>
            <a:pPr marL="346075" indent="-346075" algn="l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Explain funding needs and desired outcome</a:t>
            </a:r>
          </a:p>
          <a:p>
            <a:pPr marL="346075" indent="-346075" algn="l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Inspire support internally and externally</a:t>
            </a:r>
          </a:p>
          <a:p>
            <a:pPr marL="346075" lvl="1" indent="-346075" algn="l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sz="3200" smtClean="0">
                <a:solidFill>
                  <a:schemeClr val="tx1"/>
                </a:solidFill>
              </a:rPr>
              <a:t>Be a marketing tool for your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 Your Fundraising Goal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is your fundraising target &amp; timeline?</a:t>
            </a:r>
          </a:p>
          <a:p>
            <a:r>
              <a:rPr lang="en-US" smtClean="0"/>
              <a:t>How many new donors do you want to acquire?</a:t>
            </a:r>
          </a:p>
          <a:p>
            <a:r>
              <a:rPr lang="en-US" smtClean="0"/>
              <a:t>What percent of last year’s donors must be renewed to grow your annual fund?</a:t>
            </a:r>
          </a:p>
          <a:p>
            <a:r>
              <a:rPr lang="en-US" smtClean="0"/>
              <a:t>How can you increase overall participation?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Knowing Your Constituents </a:t>
            </a:r>
            <a:br>
              <a:rPr lang="en-US" smtClean="0"/>
            </a:b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Define their connection to your school? </a:t>
            </a:r>
          </a:p>
          <a:p>
            <a:r>
              <a:rPr lang="en-US" smtClean="0"/>
              <a:t>What are their interest?  </a:t>
            </a:r>
          </a:p>
          <a:p>
            <a:r>
              <a:rPr lang="en-US" smtClean="0"/>
              <a:t>Is there a specific project that has especially sparked their interest?</a:t>
            </a:r>
          </a:p>
          <a:p>
            <a:r>
              <a:rPr lang="en-US" smtClean="0"/>
              <a:t>Do they have a history of giving to your school?</a:t>
            </a:r>
          </a:p>
          <a:p>
            <a:r>
              <a:rPr lang="en-US" smtClean="0"/>
              <a:t>If a major donor, who is cultivating the relationship?</a:t>
            </a:r>
          </a:p>
          <a:p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Major Donor Fundraising</a:t>
            </a:r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Prospect Identification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/>
              <a:t>Current/former board members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/>
              <a:t>Current/former PTA members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/>
              <a:t>Former students 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/>
              <a:t>Current/former parents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/>
              <a:t>Parish leaders or parishioners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/>
              <a:t>Local community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/>
              <a:t>Corporations/Foundations</a:t>
            </a:r>
          </a:p>
          <a:p>
            <a:pPr lvl="1">
              <a:buFont typeface="Courier New" pitchFamily="49" charset="0"/>
              <a:buChar char="o"/>
            </a:pP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Major Donor Fundraising Cont’d</a:t>
            </a:r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Cultivation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/>
              <a:t>Arrange meetings or meals 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/>
              <a:t>Bring the prospect to the school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/>
              <a:t>Involve prospects in special volunteer days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/>
              <a:t>Personally bring the prospect to activities such as performances or special events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/>
              <a:t>Bring prospects to an event where your students, values or programs are prominent  </a:t>
            </a:r>
          </a:p>
          <a:p>
            <a:pPr lvl="1">
              <a:buFont typeface="Courier New" pitchFamily="49" charset="0"/>
              <a:buChar char="o"/>
            </a:pP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Major Donor Fundraising Cont’d</a:t>
            </a:r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Solicitation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/>
              <a:t>Successful solicitors are well prepared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/>
              <a:t>They know your school’s current needs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/>
              <a:t>They know the case for support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/>
              <a:t>They know as much as possible about their prospects and are alert to the prospect’s needs and interests</a:t>
            </a:r>
          </a:p>
          <a:p>
            <a:pPr lvl="1">
              <a:buFont typeface="Courier New" pitchFamily="49" charset="0"/>
              <a:buChar char="o"/>
            </a:pPr>
            <a:endParaRPr lang="en-US" smtClean="0"/>
          </a:p>
          <a:p>
            <a:pPr lvl="1">
              <a:buFont typeface="Courier New" pitchFamily="49" charset="0"/>
              <a:buChar char="o"/>
            </a:pP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2825</TotalTime>
  <Words>452</Words>
  <Application>Microsoft Office PowerPoint</Application>
  <PresentationFormat>On-screen Show (4:3)</PresentationFormat>
  <Paragraphs>85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Gotham Book</vt:lpstr>
      <vt:lpstr>Courier New</vt:lpstr>
      <vt:lpstr>Office Theme</vt:lpstr>
      <vt:lpstr>Slide 1</vt:lpstr>
      <vt:lpstr>Getting Started</vt:lpstr>
      <vt:lpstr>Fundraising Team </vt:lpstr>
      <vt:lpstr>Write a Case for Support</vt:lpstr>
      <vt:lpstr>Set Your Fundraising Goal</vt:lpstr>
      <vt:lpstr> Knowing Your Constituents  </vt:lpstr>
      <vt:lpstr>Major Donor Fundraising </vt:lpstr>
      <vt:lpstr>Major Donor Fundraising Cont’d </vt:lpstr>
      <vt:lpstr>Major Donor Fundraising Cont’d </vt:lpstr>
      <vt:lpstr>Major Donor Fundraising Cont’d </vt:lpstr>
      <vt:lpstr>Donor Recognition</vt:lpstr>
      <vt:lpstr>Planning</vt:lpstr>
      <vt:lpstr>Thank you!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Board  Development Training</dc:title>
  <dc:creator>localuser</dc:creator>
  <cp:lastModifiedBy>localuser</cp:lastModifiedBy>
  <cp:revision>217</cp:revision>
  <dcterms:created xsi:type="dcterms:W3CDTF">2014-03-26T18:15:39Z</dcterms:created>
  <dcterms:modified xsi:type="dcterms:W3CDTF">2017-05-02T18:23:44Z</dcterms:modified>
</cp:coreProperties>
</file>