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9" r:id="rId10"/>
    <p:sldId id="265" r:id="rId11"/>
    <p:sldId id="264" r:id="rId12"/>
    <p:sldId id="266" r:id="rId13"/>
    <p:sldId id="267" r:id="rId14"/>
    <p:sldId id="274" r:id="rId15"/>
    <p:sldId id="270" r:id="rId16"/>
    <p:sldId id="268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8" autoAdjust="0"/>
  </p:normalViewPr>
  <p:slideViewPr>
    <p:cSldViewPr>
      <p:cViewPr varScale="1">
        <p:scale>
          <a:sx n="98" d="100"/>
          <a:sy n="98" d="100"/>
        </p:scale>
        <p:origin x="-19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A574E-BE51-4E2E-85DB-C76B4174C9BD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62A5-10F4-4835-87B9-013A73903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62A5-10F4-4835-87B9-013A73903D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62A5-10F4-4835-87B9-013A73903D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62A5-10F4-4835-87B9-013A73903D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FC89-30AB-4219-A275-83F689581228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08DC-1BBF-41B7-9010-E6EE6094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lsci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Grants and Proposal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21,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 for Grant Seekers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pPr marL="1257300">
              <a:buNone/>
            </a:pPr>
            <a:r>
              <a:rPr lang="en-US" i="1" dirty="0" smtClean="0"/>
              <a:t>Using your contacts</a:t>
            </a:r>
            <a:r>
              <a:rPr lang="en-US" dirty="0" smtClean="0"/>
              <a:t>…</a:t>
            </a:r>
          </a:p>
          <a:p>
            <a:pPr marL="1257300">
              <a:buNone/>
            </a:pPr>
            <a:endParaRPr lang="en-US" sz="1200" dirty="0" smtClean="0"/>
          </a:p>
          <a:p>
            <a:pPr marL="1257300">
              <a:buNone/>
            </a:pPr>
            <a:endParaRPr lang="en-US" sz="1200" dirty="0" smtClean="0"/>
          </a:p>
          <a:p>
            <a:pPr marL="1257300"/>
            <a:r>
              <a:rPr lang="en-US" dirty="0" smtClean="0"/>
              <a:t>Relationship Science</a:t>
            </a:r>
          </a:p>
          <a:p>
            <a:pPr marL="1257300">
              <a:buNone/>
            </a:pPr>
            <a:r>
              <a:rPr lang="en-US" sz="2400" dirty="0" smtClean="0"/>
              <a:t>	</a:t>
            </a:r>
            <a:r>
              <a:rPr lang="en-US" sz="2400" u="sng" dirty="0" smtClean="0">
                <a:hlinkClick r:id="rId2"/>
              </a:rPr>
              <a:t>relsci.com</a:t>
            </a:r>
            <a:endParaRPr lang="en-US" sz="2400" dirty="0" smtClean="0"/>
          </a:p>
          <a:p>
            <a:pPr marL="1257300">
              <a:buNone/>
            </a:pPr>
            <a:endParaRPr lang="en-US" dirty="0" smtClean="0"/>
          </a:p>
          <a:p>
            <a:pPr marL="1257300"/>
            <a:r>
              <a:rPr lang="en-US" dirty="0" err="1" smtClean="0"/>
              <a:t>Muckety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30310"/>
            <a:ext cx="4370646" cy="5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Foundation Center – Foundation Directory Online</a:t>
            </a:r>
          </a:p>
          <a:p>
            <a:pPr algn="ctr"/>
            <a:r>
              <a:rPr lang="en-US" sz="2400" dirty="0" smtClean="0"/>
              <a:t>Search Form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4050" y="1219200"/>
            <a:ext cx="384545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Foundation Center – Foundation Directory Online</a:t>
            </a:r>
          </a:p>
          <a:p>
            <a:pPr algn="ctr"/>
            <a:r>
              <a:rPr lang="en-US" sz="2400" dirty="0" smtClean="0"/>
              <a:t>Foundation Profile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990-PF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7819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 rot="945962">
            <a:off x="244597" y="2993305"/>
            <a:ext cx="1371600" cy="304800"/>
          </a:xfrm>
          <a:prstGeom prst="right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Reaching Out to Funders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Step 1: Letter of Inquiry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Step 2: Proposal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 for Grant Writers</a:t>
            </a:r>
            <a:endParaRPr lang="en-US" b="1" dirty="0"/>
          </a:p>
        </p:txBody>
      </p:sp>
      <p:pic>
        <p:nvPicPr>
          <p:cNvPr id="5" name="Picture 4" descr="Guide to Proposal Writing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47799"/>
            <a:ext cx="3276600" cy="5025763"/>
          </a:xfrm>
          <a:prstGeom prst="rect">
            <a:avLst/>
          </a:prstGeom>
        </p:spPr>
      </p:pic>
      <p:pic>
        <p:nvPicPr>
          <p:cNvPr id="6" name="Picture 5" descr="Winning Proposals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859619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553200" cy="637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57600" y="6477000"/>
            <a:ext cx="716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</a:t>
            </a:r>
            <a:r>
              <a:rPr lang="en-US" sz="1400" dirty="0" smtClean="0"/>
              <a:t> The Foundation Center’s Guide to Proposal Writing, Sixth Edition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Put a face and/or voice to your proposal…</a:t>
            </a:r>
          </a:p>
          <a:p>
            <a:endParaRPr lang="en-US" dirty="0" smtClean="0"/>
          </a:p>
          <a:p>
            <a:r>
              <a:rPr lang="en-US" dirty="0" smtClean="0"/>
              <a:t>Try to place a phone call </a:t>
            </a:r>
            <a:r>
              <a:rPr lang="en-US" u="sng" dirty="0" smtClean="0"/>
              <a:t>10 days after</a:t>
            </a:r>
            <a:r>
              <a:rPr lang="en-US" b="1" dirty="0" smtClean="0"/>
              <a:t> </a:t>
            </a:r>
            <a:r>
              <a:rPr lang="en-US" dirty="0" smtClean="0"/>
              <a:t>submitting a letter or proposal</a:t>
            </a:r>
          </a:p>
          <a:p>
            <a:endParaRPr lang="en-US" dirty="0" smtClean="0"/>
          </a:p>
          <a:p>
            <a:r>
              <a:rPr lang="en-US" dirty="0" smtClean="0"/>
              <a:t>Invite foundation officers/staff for a site visit or an in-person meeting or conference call including your fellow program staff</a:t>
            </a:r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Stewardship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What happens after you get the grant…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Send progress </a:t>
            </a:r>
            <a:r>
              <a:rPr lang="en-US" dirty="0" smtClean="0"/>
              <a:t>reports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Cultivate </a:t>
            </a:r>
            <a:r>
              <a:rPr lang="en-US" dirty="0" smtClean="0"/>
              <a:t>a personal relationship with foundation officers and staff</a:t>
            </a:r>
          </a:p>
          <a:p>
            <a:endParaRPr lang="en-US" dirty="0" smtClean="0"/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7200" dirty="0" smtClean="0"/>
              <a:t>Thank you!</a:t>
            </a:r>
            <a:endParaRPr lang="en-US" sz="7200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/>
              <a:t>Mark Robinson</a:t>
            </a:r>
          </a:p>
          <a:p>
            <a:pPr algn="ctr">
              <a:buNone/>
            </a:pPr>
            <a:endParaRPr lang="en-US" sz="1050" dirty="0"/>
          </a:p>
          <a:p>
            <a:pPr algn="ctr">
              <a:buNone/>
            </a:pPr>
            <a:r>
              <a:rPr lang="en-US" dirty="0" smtClean="0"/>
              <a:t>Associate Director of Institutional Support, Catholic Education Advancement</a:t>
            </a:r>
          </a:p>
          <a:p>
            <a:pPr algn="ctr">
              <a:buNone/>
            </a:pPr>
            <a:endParaRPr lang="en-US" dirty="0" smtClean="0"/>
          </a:p>
          <a:p>
            <a:pPr marL="2289175"/>
            <a:r>
              <a:rPr lang="en-US" sz="2400" dirty="0" smtClean="0"/>
              <a:t>Inner-City Scholarship Fund</a:t>
            </a:r>
          </a:p>
          <a:p>
            <a:pPr marL="2289175"/>
            <a:r>
              <a:rPr lang="en-US" sz="2400" dirty="0" smtClean="0"/>
              <a:t>Champions for Quality Education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3820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152400"/>
            <a:ext cx="800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Private Contributions by Source</a:t>
            </a:r>
          </a:p>
          <a:p>
            <a:r>
              <a:rPr lang="en-US" sz="2000" b="1" dirty="0" smtClean="0"/>
              <a:t>Total Giving: $373.4</a:t>
            </a:r>
          </a:p>
          <a:p>
            <a:r>
              <a:rPr lang="en-US" sz="2000" dirty="0" smtClean="0"/>
              <a:t>($ in billions)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</a:t>
            </a:r>
            <a:r>
              <a:rPr lang="en-US" b="1" dirty="0" err="1" smtClean="0"/>
              <a:t>Grantmaking</a:t>
            </a:r>
            <a:r>
              <a:rPr lang="en-US" b="1" dirty="0" smtClean="0"/>
              <a:t> Institutions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dirty="0" smtClean="0"/>
              <a:t>Private Foundations</a:t>
            </a:r>
          </a:p>
          <a:p>
            <a:pPr lvl="1"/>
            <a:r>
              <a:rPr lang="en-US" dirty="0" smtClean="0"/>
              <a:t>Independent</a:t>
            </a:r>
          </a:p>
          <a:p>
            <a:pPr lvl="1"/>
            <a:r>
              <a:rPr lang="en-US" dirty="0" smtClean="0"/>
              <a:t>Company-sponsored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Direct Corporate Giving Programs</a:t>
            </a:r>
          </a:p>
          <a:p>
            <a:endParaRPr lang="en-US" dirty="0" smtClean="0"/>
          </a:p>
          <a:p>
            <a:r>
              <a:rPr lang="en-US" dirty="0" err="1" smtClean="0"/>
              <a:t>Grantmaking</a:t>
            </a:r>
            <a:r>
              <a:rPr lang="en-US" dirty="0" smtClean="0"/>
              <a:t> Public Charities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Before you begin, </a:t>
            </a:r>
            <a:br>
              <a:rPr lang="en-US" b="1" dirty="0" smtClean="0"/>
            </a:br>
            <a:r>
              <a:rPr lang="en-US" b="1" dirty="0" smtClean="0"/>
              <a:t>here’s what you’ll need…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501(c)(3) status</a:t>
            </a:r>
          </a:p>
          <a:p>
            <a:pPr lvl="1"/>
            <a:r>
              <a:rPr lang="en-US" dirty="0" smtClean="0"/>
              <a:t>Letter of Determination from the IRS</a:t>
            </a:r>
          </a:p>
          <a:p>
            <a:pPr lvl="1"/>
            <a:r>
              <a:rPr lang="en-US" dirty="0" smtClean="0"/>
              <a:t>990-PF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Audited financial </a:t>
            </a:r>
            <a:r>
              <a:rPr lang="en-US" dirty="0" smtClean="0"/>
              <a:t>statements</a:t>
            </a:r>
          </a:p>
          <a:p>
            <a:endParaRPr lang="en-US" dirty="0" smtClean="0"/>
          </a:p>
          <a:p>
            <a:r>
              <a:rPr lang="en-US" dirty="0" smtClean="0"/>
              <a:t>Capable leadership</a:t>
            </a:r>
          </a:p>
          <a:p>
            <a:pPr lvl="1"/>
            <a:r>
              <a:rPr lang="en-US" dirty="0" smtClean="0"/>
              <a:t>Board</a:t>
            </a:r>
          </a:p>
          <a:p>
            <a:pPr lvl="1"/>
            <a:r>
              <a:rPr lang="en-US" dirty="0" smtClean="0"/>
              <a:t>Staff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to note…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grant-seeking process takes </a:t>
            </a:r>
            <a:r>
              <a:rPr lang="en-US" u="sng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Project/program-based funding is the most appealing to funders, rather than general operating support</a:t>
            </a:r>
          </a:p>
          <a:p>
            <a:endParaRPr lang="en-US" dirty="0" smtClean="0"/>
          </a:p>
          <a:p>
            <a:r>
              <a:rPr lang="en-US" dirty="0" smtClean="0"/>
              <a:t>Aim for a </a:t>
            </a:r>
            <a:r>
              <a:rPr lang="en-US" u="sng" dirty="0" smtClean="0"/>
              <a:t>multitude</a:t>
            </a:r>
            <a:r>
              <a:rPr lang="en-US" dirty="0" smtClean="0"/>
              <a:t> and </a:t>
            </a:r>
            <a:r>
              <a:rPr lang="en-US" u="sng" dirty="0" smtClean="0"/>
              <a:t>diversity</a:t>
            </a:r>
            <a:r>
              <a:rPr lang="en-US" dirty="0" smtClean="0"/>
              <a:t> of funding sources</a:t>
            </a:r>
          </a:p>
          <a:p>
            <a:endParaRPr lang="en-US" dirty="0" smtClean="0"/>
          </a:p>
          <a:p>
            <a:r>
              <a:rPr lang="en-US" dirty="0" smtClean="0"/>
              <a:t>Grant writing does not take place in a vacuum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Grants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US" dirty="0" smtClean="0"/>
              <a:t>Research – Identifying funders</a:t>
            </a:r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Developing the Proposal</a:t>
            </a:r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Follow-Up – Making contact</a:t>
            </a:r>
          </a:p>
          <a:p>
            <a:pPr marL="514350" indent="-514350">
              <a:buAutoNum type="arabicParenBoth"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Stewardship – Grant reports, site visits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 for Grant Seekers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Where to search for funders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Foundation Center</a:t>
            </a:r>
          </a:p>
          <a:p>
            <a:pPr lvl="1"/>
            <a:r>
              <a:rPr lang="en-US" dirty="0" smtClean="0"/>
              <a:t>Foundation Directory Online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FADICA </a:t>
            </a:r>
          </a:p>
          <a:p>
            <a:pPr>
              <a:buNone/>
            </a:pPr>
            <a:r>
              <a:rPr lang="en-US" sz="2400" dirty="0" smtClean="0"/>
              <a:t>	(Foundations And Donors Interested in Catholic Activities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err="1" smtClean="0"/>
              <a:t>Guidestar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 for Grant Seekers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1204913">
              <a:buNone/>
            </a:pPr>
            <a:r>
              <a:rPr lang="en-US" i="1" dirty="0" smtClean="0"/>
              <a:t>Staying “in-the-know”…</a:t>
            </a:r>
          </a:p>
          <a:p>
            <a:pPr marL="1204913">
              <a:buNone/>
            </a:pPr>
            <a:endParaRPr lang="en-US" sz="1200" dirty="0" smtClean="0"/>
          </a:p>
          <a:p>
            <a:pPr marL="1204913">
              <a:buNone/>
            </a:pPr>
            <a:endParaRPr lang="en-US" sz="1200" dirty="0" smtClean="0"/>
          </a:p>
          <a:p>
            <a:pPr marL="1204913"/>
            <a:r>
              <a:rPr lang="en-US" dirty="0" smtClean="0"/>
              <a:t>Philanthropy News Digest (PND)</a:t>
            </a:r>
          </a:p>
          <a:p>
            <a:pPr marL="1204913"/>
            <a:endParaRPr lang="en-US" sz="1000" dirty="0" smtClean="0"/>
          </a:p>
          <a:p>
            <a:pPr marL="1204913"/>
            <a:r>
              <a:rPr lang="en-US" dirty="0" err="1" smtClean="0"/>
              <a:t>GrantWatch</a:t>
            </a:r>
            <a:endParaRPr lang="en-US" dirty="0" smtClean="0"/>
          </a:p>
          <a:p>
            <a:pPr marL="1204913"/>
            <a:endParaRPr lang="en-US" sz="1100" dirty="0" smtClean="0"/>
          </a:p>
          <a:p>
            <a:pPr marL="1204913"/>
            <a:r>
              <a:rPr lang="en-US" dirty="0" smtClean="0"/>
              <a:t>Chronicle of Philanthropy</a:t>
            </a:r>
          </a:p>
          <a:p>
            <a:pPr marL="1204913">
              <a:buNone/>
            </a:pPr>
            <a:endParaRPr lang="en-US" sz="1000" dirty="0" smtClean="0"/>
          </a:p>
          <a:p>
            <a:pPr marL="1204913"/>
            <a:r>
              <a:rPr lang="en-US" dirty="0" smtClean="0"/>
              <a:t>Philanthropy Roundtable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308</Words>
  <Application>Microsoft Office PowerPoint</Application>
  <PresentationFormat>On-screen Show (4:3)</PresentationFormat>
  <Paragraphs>110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Grants and Proposal Writing</vt:lpstr>
      <vt:lpstr>Slide 2</vt:lpstr>
      <vt:lpstr>Slide 3</vt:lpstr>
      <vt:lpstr>Types of Grantmaking Institutions</vt:lpstr>
      <vt:lpstr>Before you begin,  here’s what you’ll need…</vt:lpstr>
      <vt:lpstr>Things to note…</vt:lpstr>
      <vt:lpstr>The Grants Process</vt:lpstr>
      <vt:lpstr>Resources for Grant Seekers</vt:lpstr>
      <vt:lpstr>Resources for Grant Seekers</vt:lpstr>
      <vt:lpstr>Resources for Grant Seekers</vt:lpstr>
      <vt:lpstr>Slide 11</vt:lpstr>
      <vt:lpstr>Slide 12</vt:lpstr>
      <vt:lpstr>Getting to Know the 990-PF</vt:lpstr>
      <vt:lpstr>Reaching Out to Funders</vt:lpstr>
      <vt:lpstr>Resources for Grant Writers</vt:lpstr>
      <vt:lpstr>Slide 16</vt:lpstr>
      <vt:lpstr>Follow-Up</vt:lpstr>
      <vt:lpstr>Stewardship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Proposals</dc:title>
  <dc:creator>localuser</dc:creator>
  <cp:lastModifiedBy>localuser</cp:lastModifiedBy>
  <cp:revision>115</cp:revision>
  <dcterms:created xsi:type="dcterms:W3CDTF">2017-03-13T15:52:11Z</dcterms:created>
  <dcterms:modified xsi:type="dcterms:W3CDTF">2017-03-21T18:30:46Z</dcterms:modified>
</cp:coreProperties>
</file>